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5"/>
  </p:notesMasterIdLst>
  <p:sldIdLst>
    <p:sldId id="256" r:id="rId3"/>
    <p:sldId id="279" r:id="rId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CA37E90-6E5D-49B0-92AF-F7F169791227}" type="slidenum">
              <a:rPr lang="en-US"/>
              <a:pPr>
                <a:defRPr/>
              </a:pPr>
              <a:t>‹#›</a:t>
            </a:fld>
            <a:endParaRPr lang="en-US" dirty="0"/>
          </a:p>
        </p:txBody>
      </p:sp>
    </p:spTree>
    <p:extLst>
      <p:ext uri="{BB962C8B-B14F-4D97-AF65-F5344CB8AC3E}">
        <p14:creationId xmlns:p14="http://schemas.microsoft.com/office/powerpoint/2010/main" val="2396111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4" descr="NWP collage"/>
          <p:cNvPicPr>
            <a:picLocks noChangeAspect="1" noChangeArrowheads="1"/>
          </p:cNvPicPr>
          <p:nvPr userDrawn="1"/>
        </p:nvPicPr>
        <p:blipFill>
          <a:blip r:embed="rId13" cstate="print"/>
          <a:srcRect l="9549" r="11459" b="27536"/>
          <a:stretch>
            <a:fillRect/>
          </a:stretch>
        </p:blipFill>
        <p:spPr bwMode="auto">
          <a:xfrm>
            <a:off x="4038600" y="2273300"/>
            <a:ext cx="5105400" cy="4584700"/>
          </a:xfrm>
          <a:prstGeom prst="rect">
            <a:avLst/>
          </a:prstGeom>
          <a:noFill/>
          <a:ln w="9525">
            <a:noFill/>
            <a:miter lim="800000"/>
            <a:headEnd/>
            <a:tailEnd/>
          </a:ln>
        </p:spPr>
      </p:pic>
      <p:grpSp>
        <p:nvGrpSpPr>
          <p:cNvPr id="1027" name="Group 28"/>
          <p:cNvGrpSpPr>
            <a:grpSpLocks/>
          </p:cNvGrpSpPr>
          <p:nvPr/>
        </p:nvGrpSpPr>
        <p:grpSpPr bwMode="auto">
          <a:xfrm>
            <a:off x="0" y="0"/>
            <a:ext cx="9144000" cy="6861175"/>
            <a:chOff x="0" y="0"/>
            <a:chExt cx="5760" cy="4322"/>
          </a:xfrm>
        </p:grpSpPr>
        <p:grpSp>
          <p:nvGrpSpPr>
            <p:cNvPr id="1030" name="Group 27"/>
            <p:cNvGrpSpPr>
              <a:grpSpLocks/>
            </p:cNvGrpSpPr>
            <p:nvPr userDrawn="1"/>
          </p:nvGrpSpPr>
          <p:grpSpPr bwMode="auto">
            <a:xfrm>
              <a:off x="0" y="0"/>
              <a:ext cx="5760" cy="4322"/>
              <a:chOff x="0" y="0"/>
              <a:chExt cx="5760" cy="4322"/>
            </a:xfrm>
          </p:grpSpPr>
          <p:pic>
            <p:nvPicPr>
              <p:cNvPr id="1032" name="Picture 23" descr="ppt_camo_bkgrnd-03"/>
              <p:cNvPicPr>
                <a:picLocks noChangeAspect="1" noChangeArrowheads="1"/>
              </p:cNvPicPr>
              <p:nvPr userDrawn="1"/>
            </p:nvPicPr>
            <p:blipFill>
              <a:blip r:embed="rId14" cstate="print"/>
              <a:srcRect/>
              <a:stretch>
                <a:fillRect/>
              </a:stretch>
            </p:blipFill>
            <p:spPr bwMode="auto">
              <a:xfrm>
                <a:off x="0" y="0"/>
                <a:ext cx="5760" cy="4322"/>
              </a:xfrm>
              <a:prstGeom prst="rect">
                <a:avLst/>
              </a:prstGeom>
              <a:noFill/>
              <a:ln w="9525">
                <a:noFill/>
                <a:miter lim="800000"/>
                <a:headEnd/>
                <a:tailEnd/>
              </a:ln>
            </p:spPr>
          </p:pic>
          <p:pic>
            <p:nvPicPr>
              <p:cNvPr id="2" name="Picture 21" descr="white_curve"/>
              <p:cNvPicPr>
                <a:picLocks noChangeAspect="1" noChangeArrowheads="1"/>
              </p:cNvPicPr>
              <p:nvPr userDrawn="1"/>
            </p:nvPicPr>
            <p:blipFill>
              <a:blip r:embed="rId15" cstate="print"/>
              <a:srcRect/>
              <a:stretch>
                <a:fillRect/>
              </a:stretch>
            </p:blipFill>
            <p:spPr bwMode="auto">
              <a:xfrm>
                <a:off x="2502" y="990"/>
                <a:ext cx="3258" cy="3330"/>
              </a:xfrm>
              <a:prstGeom prst="rect">
                <a:avLst/>
              </a:prstGeom>
              <a:noFill/>
              <a:ln w="9525">
                <a:noFill/>
                <a:miter lim="800000"/>
                <a:headEnd/>
                <a:tailEnd/>
              </a:ln>
            </p:spPr>
          </p:pic>
        </p:grpSp>
        <p:pic>
          <p:nvPicPr>
            <p:cNvPr id="1031" name="Picture 8" descr="USACE_logo"/>
            <p:cNvPicPr>
              <a:picLocks noChangeAspect="1" noChangeArrowheads="1"/>
            </p:cNvPicPr>
            <p:nvPr userDrawn="1"/>
          </p:nvPicPr>
          <p:blipFill>
            <a:blip r:embed="rId16" cstate="print"/>
            <a:srcRect/>
            <a:stretch>
              <a:fillRect/>
            </a:stretch>
          </p:blipFill>
          <p:spPr bwMode="auto">
            <a:xfrm>
              <a:off x="1049" y="3201"/>
              <a:ext cx="864" cy="591"/>
            </a:xfrm>
            <a:prstGeom prst="rect">
              <a:avLst/>
            </a:prstGeom>
            <a:noFill/>
            <a:ln w="9525">
              <a:noFill/>
              <a:miter lim="800000"/>
              <a:headEnd/>
              <a:tailEnd/>
            </a:ln>
          </p:spPr>
        </p:pic>
      </p:grpSp>
      <p:sp>
        <p:nvSpPr>
          <p:cNvPr id="1028"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584325" y="6096000"/>
            <a:ext cx="3597275" cy="549275"/>
          </a:xfrm>
          <a:prstGeom prst="rect">
            <a:avLst/>
          </a:prstGeom>
          <a:noFill/>
          <a:ln w="9525">
            <a:noFill/>
            <a:miter lim="800000"/>
            <a:headEnd/>
            <a:tailEnd/>
          </a:ln>
          <a:effectLst/>
        </p:spPr>
        <p:txBody>
          <a:bodyPr>
            <a:spAutoFit/>
          </a:bodyPr>
          <a:lstStyle/>
          <a:p>
            <a:pPr>
              <a:defRPr/>
            </a:pPr>
            <a:r>
              <a:rPr lang="en-US" sz="1200" b="1" dirty="0"/>
              <a:t>US Army Corps of Engineers</a:t>
            </a:r>
          </a:p>
          <a:p>
            <a:pPr>
              <a:defRPr/>
            </a:pPr>
            <a:r>
              <a:rPr lang="en-US" b="1" dirty="0"/>
              <a:t>BUILDING STRONG</a:t>
            </a:r>
            <a:r>
              <a:rPr lang="en-US" sz="1400" b="1" baseline="-25000" dirty="0"/>
              <a:t>®</a:t>
            </a:r>
          </a:p>
        </p:txBody>
      </p:sp>
      <p:pic>
        <p:nvPicPr>
          <p:cNvPr id="10" name="Picture 2" descr="X:\IM\VI\Logos\Branding\USARMY_3D_RGB_MD_PS.png"/>
          <p:cNvPicPr>
            <a:picLocks noChangeAspect="1" noChangeArrowheads="1"/>
          </p:cNvPicPr>
          <p:nvPr userDrawn="1"/>
        </p:nvPicPr>
        <p:blipFill>
          <a:blip r:embed="rId17" cstate="print"/>
          <a:srcRect/>
          <a:stretch>
            <a:fillRect/>
          </a:stretch>
        </p:blipFill>
        <p:spPr bwMode="auto">
          <a:xfrm>
            <a:off x="359228" y="5091793"/>
            <a:ext cx="1143000" cy="1476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p:txBody>
      </p:sp>
      <p:pic>
        <p:nvPicPr>
          <p:cNvPr id="2052" name="Picture 8"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48400" y="6569073"/>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t>BUILDING STRONG</a:t>
            </a:r>
            <a:r>
              <a:rPr lang="en-US" sz="1400" b="1" baseline="-25000" dirty="0"/>
              <a:t>®</a:t>
            </a:r>
          </a:p>
        </p:txBody>
      </p:sp>
      <p:sp>
        <p:nvSpPr>
          <p:cNvPr id="3082" name="Line 10"/>
          <p:cNvSpPr>
            <a:spLocks noChangeShapeType="1"/>
          </p:cNvSpPr>
          <p:nvPr/>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dirty="0"/>
          </a:p>
        </p:txBody>
      </p:sp>
      <p:sp>
        <p:nvSpPr>
          <p:cNvPr id="3086" name="Text Box 14"/>
          <p:cNvSpPr txBox="1">
            <a:spLocks noChangeArrowheads="1"/>
          </p:cNvSpPr>
          <p:nvPr userDrawn="1"/>
        </p:nvSpPr>
        <p:spPr bwMode="auto">
          <a:xfrm>
            <a:off x="6907449" y="6357258"/>
            <a:ext cx="2073275" cy="215444"/>
          </a:xfrm>
          <a:prstGeom prst="rect">
            <a:avLst/>
          </a:prstGeom>
          <a:noFill/>
          <a:ln w="9525">
            <a:noFill/>
            <a:miter lim="800000"/>
            <a:headEnd/>
            <a:tailEnd/>
          </a:ln>
          <a:effectLst/>
        </p:spPr>
        <p:txBody>
          <a:bodyPr wrap="square" lIns="0" tIns="0" rIns="0" bIns="0">
            <a:spAutoFit/>
          </a:bodyPr>
          <a:lstStyle/>
          <a:p>
            <a:pPr>
              <a:defRPr/>
            </a:pPr>
            <a:r>
              <a:rPr lang="en-US" sz="1400" b="1" dirty="0"/>
              <a:t>PORTLAND DISTRICT</a:t>
            </a:r>
            <a:endParaRPr lang="en-US" sz="1400" b="1" baseline="-25000" dirty="0"/>
          </a:p>
        </p:txBody>
      </p:sp>
      <p:sp>
        <p:nvSpPr>
          <p:cNvPr id="3087" name="Text Box 15"/>
          <p:cNvSpPr txBox="1">
            <a:spLocks noChangeArrowheads="1"/>
          </p:cNvSpPr>
          <p:nvPr userDrawn="1"/>
        </p:nvSpPr>
        <p:spPr bwMode="auto">
          <a:xfrm>
            <a:off x="3810000" y="6364288"/>
            <a:ext cx="1295400" cy="274637"/>
          </a:xfrm>
          <a:prstGeom prst="rect">
            <a:avLst/>
          </a:prstGeom>
          <a:noFill/>
          <a:ln w="9525">
            <a:noFill/>
            <a:miter lim="800000"/>
            <a:headEnd/>
            <a:tailEnd/>
          </a:ln>
          <a:effectLst/>
        </p:spPr>
        <p:txBody>
          <a:bodyPr>
            <a:spAutoFit/>
          </a:bodyPr>
          <a:lstStyle/>
          <a:p>
            <a:pPr algn="ctr">
              <a:spcBef>
                <a:spcPct val="50000"/>
              </a:spcBef>
              <a:defRPr/>
            </a:pPr>
            <a:fld id="{142FBF45-1792-4B7F-B64B-90D2B5E805F2}" type="slidenum">
              <a:rPr lang="en-US" sz="1200"/>
              <a:pPr algn="ctr">
                <a:spcBef>
                  <a:spcPct val="50000"/>
                </a:spcBef>
                <a:defRPr/>
              </a:pPr>
              <a:t>‹#›</a:t>
            </a:fld>
            <a:endParaRPr lang="en-US" sz="1200" dirty="0"/>
          </a:p>
        </p:txBody>
      </p:sp>
      <p:pic>
        <p:nvPicPr>
          <p:cNvPr id="9" name="Picture 2" descr="X:\IM\VI\Logos\Branding\USARMY_3D_RGB_MD_PS.png"/>
          <p:cNvPicPr>
            <a:picLocks noChangeAspect="1" noChangeArrowheads="1"/>
          </p:cNvPicPr>
          <p:nvPr userDrawn="1"/>
        </p:nvPicPr>
        <p:blipFill>
          <a:blip r:embed="rId15" cstate="print"/>
          <a:srcRect/>
          <a:stretch>
            <a:fillRect/>
          </a:stretch>
        </p:blipFill>
        <p:spPr bwMode="auto">
          <a:xfrm>
            <a:off x="457200" y="5715000"/>
            <a:ext cx="685800"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 y="152400"/>
            <a:ext cx="8839200" cy="1470025"/>
          </a:xfrm>
        </p:spPr>
        <p:txBody>
          <a:bodyPr/>
          <a:lstStyle/>
          <a:p>
            <a:pPr eaLnBrk="1" hangingPunct="1"/>
            <a:r>
              <a:rPr lang="en-US" dirty="0" smtClean="0"/>
              <a:t>Bonneville Oil Spill Plan</a:t>
            </a:r>
          </a:p>
        </p:txBody>
      </p:sp>
      <p:sp>
        <p:nvSpPr>
          <p:cNvPr id="3075" name="Text Box 4"/>
          <p:cNvSpPr txBox="1">
            <a:spLocks noChangeArrowheads="1"/>
          </p:cNvSpPr>
          <p:nvPr/>
        </p:nvSpPr>
        <p:spPr bwMode="auto">
          <a:xfrm>
            <a:off x="76200" y="1371600"/>
            <a:ext cx="4724400" cy="2970044"/>
          </a:xfrm>
          <a:prstGeom prst="rect">
            <a:avLst/>
          </a:prstGeom>
          <a:noFill/>
          <a:ln w="9525">
            <a:noFill/>
            <a:miter lim="800000"/>
            <a:headEnd/>
            <a:tailEnd/>
          </a:ln>
        </p:spPr>
        <p:txBody>
          <a:bodyPr wrap="square">
            <a:spAutoFit/>
          </a:bodyPr>
          <a:lstStyle/>
          <a:p>
            <a:pPr marL="0" indent="0">
              <a:buNone/>
            </a:pPr>
            <a:r>
              <a:rPr lang="en-US" sz="1100" dirty="0"/>
              <a:t>Each spill response should be commensurate to the severity of the spill itself. </a:t>
            </a:r>
            <a:r>
              <a:rPr lang="en-US" sz="1100" dirty="0" smtClean="0"/>
              <a:t>With </a:t>
            </a:r>
            <a:r>
              <a:rPr lang="en-US" sz="1100" dirty="0"/>
              <a:t>all fishway exits and AWS valves equipped with oil booms, small scale spills may require no alternation of normal fishway operations. As soon as the spill is reported, available biologists should investigate and inspect the extent and severity of the incident. Professional judgment should be used to implement some or all of the protective measures listed below. </a:t>
            </a:r>
            <a:r>
              <a:rPr lang="en-US" sz="1100" dirty="0" smtClean="0"/>
              <a:t>Fish </a:t>
            </a:r>
            <a:r>
              <a:rPr lang="en-US" sz="1100" dirty="0"/>
              <a:t>Passage Plan violations should be recorded in a Memorandum of Coordination with FPOM notification following as soon as possible</a:t>
            </a:r>
            <a:r>
              <a:rPr lang="en-US" sz="1100" dirty="0" smtClean="0"/>
              <a:t>.</a:t>
            </a:r>
          </a:p>
          <a:p>
            <a:pPr marL="0" indent="0">
              <a:buNone/>
            </a:pPr>
            <a:endParaRPr lang="en-US" sz="1100" dirty="0"/>
          </a:p>
          <a:p>
            <a:pPr marL="0" indent="0">
              <a:buNone/>
            </a:pPr>
            <a:r>
              <a:rPr lang="en-US" sz="1100" dirty="0"/>
              <a:t>In the event of a catastrophic spill (</a:t>
            </a:r>
            <a:r>
              <a:rPr lang="en-US" sz="1100" dirty="0" err="1"/>
              <a:t>i.e</a:t>
            </a:r>
            <a:r>
              <a:rPr lang="en-US" sz="1100" dirty="0"/>
              <a:t> train derailment or petroleum barge) all fish exits may be closed, ladder flow minimized, and flow diverted from the spillway to main units to the extent possible depending on total flow. </a:t>
            </a:r>
            <a:r>
              <a:rPr lang="en-US" sz="1100" dirty="0" smtClean="0"/>
              <a:t>Closure </a:t>
            </a:r>
            <a:r>
              <a:rPr lang="en-US" sz="1100" dirty="0"/>
              <a:t>of fishways would be dependent on spill location, oil trajectory, and estimated impact times. These actions would be the result of a collaboration with U.S. EPA, U.S. Coast Guard, FPOM, USACE, and other stakeholders.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200"/>
            <a:ext cx="8229600" cy="5410200"/>
          </a:xfrm>
        </p:spPr>
        <p:txBody>
          <a:bodyPr/>
          <a:lstStyle/>
          <a:p>
            <a:pPr marL="0" indent="0">
              <a:buNone/>
            </a:pPr>
            <a:r>
              <a:rPr lang="en-US" sz="1100" u="sng" dirty="0" smtClean="0"/>
              <a:t>WA </a:t>
            </a:r>
            <a:r>
              <a:rPr lang="en-US" sz="1100" u="sng" dirty="0"/>
              <a:t>shore</a:t>
            </a:r>
            <a:r>
              <a:rPr lang="en-US" sz="1100" u="sng" dirty="0" smtClean="0"/>
              <a:t>:</a:t>
            </a:r>
            <a:endParaRPr lang="en-US" sz="1100" dirty="0"/>
          </a:p>
          <a:p>
            <a:r>
              <a:rPr lang="en-US" sz="1100" dirty="0"/>
              <a:t>Lower exit to at least 1’ below water line to try to siphon oil before it enters the ladder.</a:t>
            </a:r>
          </a:p>
          <a:p>
            <a:r>
              <a:rPr lang="en-US" sz="1100" dirty="0"/>
              <a:t>Open FV6-9 to compensate accordingly.  Maintain water levels in the ladder at orifice flow, minimum.  If the valve begins drawing oil through it, close completely.</a:t>
            </a:r>
          </a:p>
          <a:p>
            <a:r>
              <a:rPr lang="en-US" sz="1100" dirty="0"/>
              <a:t>Place Fish Units on stand-by.</a:t>
            </a:r>
          </a:p>
          <a:p>
            <a:r>
              <a:rPr lang="en-US" sz="1100" dirty="0"/>
              <a:t>Close AFF Valve 1.</a:t>
            </a:r>
          </a:p>
          <a:p>
            <a:r>
              <a:rPr lang="en-US" sz="1100" dirty="0"/>
              <a:t>Turn LPS water supply pumps off. </a:t>
            </a:r>
          </a:p>
          <a:p>
            <a:r>
              <a:rPr lang="en-US" sz="1100" dirty="0"/>
              <a:t>Salvage fishways as necessary</a:t>
            </a:r>
            <a:r>
              <a:rPr lang="en-US" sz="1100" dirty="0" smtClean="0"/>
              <a:t>.</a:t>
            </a:r>
            <a:endParaRPr lang="en-US" sz="1100" dirty="0"/>
          </a:p>
          <a:p>
            <a:pPr marL="0" indent="0">
              <a:buNone/>
            </a:pPr>
            <a:r>
              <a:rPr lang="en-US" sz="1100" u="sng" dirty="0"/>
              <a:t>Cascade Island</a:t>
            </a:r>
            <a:r>
              <a:rPr lang="en-US" sz="1100" u="sng" dirty="0" smtClean="0"/>
              <a:t>:</a:t>
            </a:r>
            <a:r>
              <a:rPr lang="en-US" sz="1100" dirty="0"/>
              <a:t> </a:t>
            </a:r>
          </a:p>
          <a:p>
            <a:r>
              <a:rPr lang="en-US" sz="1100" dirty="0"/>
              <a:t>Keep exit closed.</a:t>
            </a:r>
          </a:p>
          <a:p>
            <a:r>
              <a:rPr lang="en-US" sz="1100" dirty="0"/>
              <a:t>Allow FV5-9 to operate as normal. If the valve begins drawing oil through it, close completely.</a:t>
            </a:r>
          </a:p>
          <a:p>
            <a:r>
              <a:rPr lang="en-US" sz="1100" dirty="0"/>
              <a:t>Allow FV5-3 and FV5-4 to operate as normal.   If the valves begin drawing oil through them, close completely.</a:t>
            </a:r>
          </a:p>
          <a:p>
            <a:r>
              <a:rPr lang="en-US" sz="1100" dirty="0"/>
              <a:t>Turn LPS water supply pumps off. </a:t>
            </a:r>
          </a:p>
          <a:p>
            <a:r>
              <a:rPr lang="en-US" sz="1100" dirty="0"/>
              <a:t>Salvage fishways as necessary</a:t>
            </a:r>
            <a:r>
              <a:rPr lang="en-US" sz="1100" dirty="0" smtClean="0"/>
              <a:t>.</a:t>
            </a:r>
            <a:r>
              <a:rPr lang="en-US" sz="1100" dirty="0"/>
              <a:t> </a:t>
            </a:r>
          </a:p>
          <a:p>
            <a:pPr marL="0" indent="0">
              <a:buNone/>
            </a:pPr>
            <a:r>
              <a:rPr lang="en-US" sz="1100" u="sng" dirty="0"/>
              <a:t>Bradford Island</a:t>
            </a:r>
            <a:r>
              <a:rPr lang="en-US" sz="1100" dirty="0" smtClean="0"/>
              <a:t>:</a:t>
            </a:r>
            <a:endParaRPr lang="en-US" sz="1100" dirty="0"/>
          </a:p>
          <a:p>
            <a:r>
              <a:rPr lang="en-US" sz="1100" dirty="0"/>
              <a:t>Lower exit to at least 1’ below the water line to try to siphon oil before it enters the ladder. </a:t>
            </a:r>
          </a:p>
          <a:p>
            <a:r>
              <a:rPr lang="en-US" sz="1100" dirty="0"/>
              <a:t>Allow FV3-7 and FV3-9 to operate as normal. If the valves begin drawing oil through them, close completely.</a:t>
            </a:r>
          </a:p>
          <a:p>
            <a:r>
              <a:rPr lang="en-US" sz="1100" dirty="0"/>
              <a:t>Maintain water levels in the ladder at orifice flow, minimum. </a:t>
            </a:r>
          </a:p>
          <a:p>
            <a:r>
              <a:rPr lang="en-US" sz="1100" dirty="0"/>
              <a:t>Allow FV1-1 to operate as normal. If the valve begins drawing oil through it, close completely.</a:t>
            </a:r>
          </a:p>
          <a:p>
            <a:r>
              <a:rPr lang="en-US" sz="1100" dirty="0"/>
              <a:t>Turn LPS water supply pumps off. </a:t>
            </a:r>
          </a:p>
          <a:p>
            <a:r>
              <a:rPr lang="en-US" sz="1100" dirty="0"/>
              <a:t>Salvage fishways as necessary</a:t>
            </a:r>
            <a:r>
              <a:rPr lang="en-US" sz="1100" dirty="0" smtClean="0"/>
              <a:t>.</a:t>
            </a:r>
            <a:endParaRPr lang="en-US" sz="1100" dirty="0"/>
          </a:p>
          <a:p>
            <a:pPr marL="0" indent="0">
              <a:buNone/>
            </a:pPr>
            <a:r>
              <a:rPr lang="en-US" sz="1100" u="sng" dirty="0"/>
              <a:t>Juvenile Fish passage systems:</a:t>
            </a:r>
            <a:endParaRPr lang="en-US" sz="1100" dirty="0"/>
          </a:p>
          <a:p>
            <a:r>
              <a:rPr lang="en-US" sz="1100" dirty="0"/>
              <a:t>Close PH1 Ice and Trash Sluiceway</a:t>
            </a:r>
          </a:p>
          <a:p>
            <a:r>
              <a:rPr lang="en-US" sz="1100" dirty="0"/>
              <a:t>Close B2CC</a:t>
            </a:r>
          </a:p>
          <a:p>
            <a:r>
              <a:rPr lang="en-US" sz="1100" dirty="0"/>
              <a:t>Close PH2 juvenile bypass system orifices and open ERG.</a:t>
            </a:r>
          </a:p>
          <a:p>
            <a:endParaRPr lang="en-US" sz="1100" dirty="0"/>
          </a:p>
        </p:txBody>
      </p:sp>
    </p:spTree>
    <p:extLst>
      <p:ext uri="{BB962C8B-B14F-4D97-AF65-F5344CB8AC3E}">
        <p14:creationId xmlns:p14="http://schemas.microsoft.com/office/powerpoint/2010/main" val="1414015867"/>
      </p:ext>
    </p:extLst>
  </p:cSld>
  <p:clrMapOvr>
    <a:masterClrMapping/>
  </p:clrMapOvr>
</p:sld>
</file>

<file path=ppt/theme/theme1.xml><?xml version="1.0" encoding="utf-8"?>
<a:theme xmlns:a="http://schemas.openxmlformats.org/drawingml/2006/main" name="PPT_Master_Slide_Template">
  <a:themeElements>
    <a:clrScheme name="PPT_Master_Slid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_Master_Slid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_Master_Slid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Master_Slid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Master_Slid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Master_Slid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Master_Slid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Master_Slid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Master_Slid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Master_Slid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Master_Slid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Master_Slid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Master_Slid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Master_Slid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PPT_Master_Slide_Template</Template>
  <TotalTime>90</TotalTime>
  <Words>271</Words>
  <Application>Microsoft Office PowerPoint</Application>
  <PresentationFormat>On-screen Show (4:3)</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vt:i4>
      </vt:variant>
    </vt:vector>
  </HeadingPairs>
  <TitlesOfParts>
    <vt:vector size="7" baseType="lpstr">
      <vt:lpstr>Arial</vt:lpstr>
      <vt:lpstr>Wingdings</vt:lpstr>
      <vt:lpstr>Wingdings 3</vt:lpstr>
      <vt:lpstr>PPT_Master_Slide_Template</vt:lpstr>
      <vt:lpstr>Slide Master</vt:lpstr>
      <vt:lpstr>Bonneville Oil Spill Plan</vt:lpstr>
      <vt:lpstr>PowerPoint Presentation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Matt Rabe</dc:creator>
  <cp:lastModifiedBy>G2ODVJMD</cp:lastModifiedBy>
  <cp:revision>23</cp:revision>
  <dcterms:created xsi:type="dcterms:W3CDTF">2009-08-07T22:07:09Z</dcterms:created>
  <dcterms:modified xsi:type="dcterms:W3CDTF">2016-06-08T17:49:49Z</dcterms:modified>
</cp:coreProperties>
</file>